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27.jpg" ContentType="image/png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notesMasterIdLst>
    <p:notesMasterId r:id="rId18"/>
  </p:notesMasterIdLst>
  <p:sldIdLst>
    <p:sldId id="256" r:id="rId2"/>
    <p:sldId id="266" r:id="rId3"/>
    <p:sldId id="267" r:id="rId4"/>
    <p:sldId id="268" r:id="rId5"/>
    <p:sldId id="257" r:id="rId6"/>
    <p:sldId id="259" r:id="rId7"/>
    <p:sldId id="258" r:id="rId8"/>
    <p:sldId id="269" r:id="rId9"/>
    <p:sldId id="270" r:id="rId10"/>
    <p:sldId id="271" r:id="rId11"/>
    <p:sldId id="272" r:id="rId12"/>
    <p:sldId id="275" r:id="rId13"/>
    <p:sldId id="276" r:id="rId14"/>
    <p:sldId id="265" r:id="rId15"/>
    <p:sldId id="277" r:id="rId16"/>
    <p:sldId id="274" r:id="rId17"/>
  </p:sldIdLst>
  <p:sldSz cx="14630400" cy="8229600"/>
  <p:notesSz cx="8229600" cy="14630400"/>
  <p:embeddedFontLs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Georgia" pitchFamily="18" charset="0"/>
      <p:regular r:id="rId23"/>
      <p:bold r:id="rId24"/>
      <p:italic r:id="rId25"/>
      <p:boldItalic r:id="rId26"/>
    </p:embeddedFont>
    <p:embeddedFont>
      <p:font typeface="Trebuchet MS" pitchFamily="34" charset="0"/>
      <p:regular r:id="rId27"/>
      <p:bold r:id="rId28"/>
      <p:italic r:id="rId29"/>
      <p:boldItalic r:id="rId30"/>
    </p:embeddedFont>
    <p:embeddedFont>
      <p:font typeface="Lato" charset="0"/>
      <p:regular r:id="rId3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3" d="100"/>
          <a:sy n="73" d="100"/>
        </p:scale>
        <p:origin x="-446" y="-8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8350C2-D5EA-42AC-8F4F-0E7F74984E19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68B95-6133-464F-9551-BA38515ADD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020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4640304"/>
            <a:ext cx="14630400" cy="3589296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4630400" cy="464030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3182773"/>
            <a:ext cx="14630400" cy="2743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920240"/>
            <a:ext cx="14630400" cy="612648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58072" y="6063055"/>
            <a:ext cx="9019216" cy="1058543"/>
          </a:xfrm>
        </p:spPr>
        <p:txBody>
          <a:bodyPr>
            <a:normAutofit/>
          </a:bodyPr>
          <a:lstStyle>
            <a:lvl1pPr marL="0" indent="0" algn="l">
              <a:buNone/>
              <a:defRPr sz="3100">
                <a:solidFill>
                  <a:schemeClr val="tx2"/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8130" y="3758749"/>
            <a:ext cx="11480562" cy="2151800"/>
          </a:xfrm>
          <a:effectLst/>
        </p:spPr>
        <p:txBody>
          <a:bodyPr>
            <a:noAutofit/>
          </a:bodyPr>
          <a:lstStyle>
            <a:lvl1pPr marL="914354" indent="-653110" algn="l">
              <a:defRPr sz="7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0" y="877823"/>
            <a:ext cx="10241280" cy="41696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846013" y="451821"/>
            <a:ext cx="3291840" cy="6286007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18582" y="877823"/>
            <a:ext cx="7726859" cy="5873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828800" y="877824"/>
            <a:ext cx="10241280" cy="416966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640304"/>
            <a:ext cx="14630400" cy="3589296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4630400" cy="464030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182773"/>
            <a:ext cx="14630400" cy="2743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920240"/>
            <a:ext cx="14630400" cy="612648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3112" y="2607178"/>
            <a:ext cx="9546666" cy="2908015"/>
          </a:xfrm>
          <a:effectLst/>
        </p:spPr>
        <p:txBody>
          <a:bodyPr anchor="b"/>
          <a:lstStyle>
            <a:lvl1pPr algn="r">
              <a:defRPr sz="6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901" y="5529013"/>
            <a:ext cx="9552790" cy="1002552"/>
          </a:xfrm>
        </p:spPr>
        <p:txBody>
          <a:bodyPr anchor="t"/>
          <a:lstStyle>
            <a:lvl1pPr marL="0" indent="0" algn="r">
              <a:buNone/>
              <a:defRPr sz="2900">
                <a:solidFill>
                  <a:schemeClr val="tx2"/>
                </a:solidFill>
              </a:defRPr>
            </a:lvl1pPr>
            <a:lvl2pPr marL="65311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62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93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124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655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186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717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248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828799" y="877823"/>
            <a:ext cx="5354726" cy="416966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7432243" y="877824"/>
            <a:ext cx="5354726" cy="416966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877824"/>
            <a:ext cx="5354726" cy="767714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3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0315" y="1680392"/>
            <a:ext cx="5354726" cy="3291840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6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5683" y="877824"/>
            <a:ext cx="5354726" cy="767714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3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marL="0" lvl="0" indent="0" algn="ctr" defTabSz="1306220" rtl="0" eaLnBrk="1" latinLnBrk="0" hangingPunct="1">
              <a:spcBef>
                <a:spcPct val="20000"/>
              </a:spcBef>
              <a:spcAft>
                <a:spcPts val="429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0" y="1678838"/>
            <a:ext cx="5354726" cy="3291840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6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2553" y="2651760"/>
            <a:ext cx="5817736" cy="1510192"/>
          </a:xfrm>
          <a:effectLst/>
        </p:spPr>
        <p:txBody>
          <a:bodyPr anchor="b">
            <a:noAutofit/>
          </a:bodyPr>
          <a:lstStyle>
            <a:lvl1pPr marL="326555" indent="-326555" algn="l">
              <a:defRPr sz="40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49625" y="877824"/>
            <a:ext cx="6427336" cy="5873676"/>
          </a:xfrm>
        </p:spPr>
        <p:txBody>
          <a:bodyPr anchor="ctr"/>
          <a:lstStyle>
            <a:lvl1pPr>
              <a:defRPr sz="31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0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1224" y="4197362"/>
            <a:ext cx="5421856" cy="2567422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40304"/>
            <a:ext cx="14630400" cy="3589296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4630400" cy="464030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3182773"/>
            <a:ext cx="14630400" cy="2743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920240"/>
            <a:ext cx="14630400" cy="612648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160280" y="1371600"/>
            <a:ext cx="6583680" cy="375336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900"/>
            </a:lvl1pPr>
            <a:lvl2pPr marL="653110" indent="0">
              <a:buNone/>
              <a:defRPr sz="4000"/>
            </a:lvl2pPr>
            <a:lvl3pPr marL="1306220" indent="0">
              <a:buNone/>
              <a:defRPr sz="3400"/>
            </a:lvl3pPr>
            <a:lvl4pPr marL="1959331" indent="0">
              <a:buNone/>
              <a:defRPr sz="2900"/>
            </a:lvl4pPr>
            <a:lvl5pPr marL="2612441" indent="0">
              <a:buNone/>
              <a:defRPr sz="2900"/>
            </a:lvl5pPr>
            <a:lvl6pPr marL="3265551" indent="0">
              <a:buNone/>
              <a:defRPr sz="2900"/>
            </a:lvl6pPr>
            <a:lvl7pPr marL="3918661" indent="0">
              <a:buNone/>
              <a:defRPr sz="2900"/>
            </a:lvl7pPr>
            <a:lvl8pPr marL="4571771" indent="0">
              <a:buNone/>
              <a:defRPr sz="2900"/>
            </a:lvl8pPr>
            <a:lvl9pPr marL="5224882" indent="0">
              <a:buNone/>
              <a:defRPr sz="29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04619" y="1212583"/>
            <a:ext cx="5910582" cy="2595624"/>
          </a:xfrm>
        </p:spPr>
        <p:txBody>
          <a:bodyPr anchor="b"/>
          <a:lstStyle>
            <a:lvl1pPr marL="261244" indent="-261244">
              <a:buFont typeface="Georgia" pitchFamily="18" charset="0"/>
              <a:buChar char="*"/>
              <a:defRPr sz="23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629" y="5357305"/>
            <a:ext cx="10213661" cy="1371600"/>
          </a:xfrm>
        </p:spPr>
        <p:txBody>
          <a:bodyPr anchor="b">
            <a:noAutofit/>
          </a:bodyPr>
          <a:lstStyle>
            <a:lvl1pPr algn="l">
              <a:defRPr sz="6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126480"/>
            <a:ext cx="14630400" cy="210312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4630400" cy="612648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4521965"/>
            <a:ext cx="14630400" cy="2743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920240"/>
            <a:ext cx="14630400" cy="612648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69263" y="5246602"/>
            <a:ext cx="10420018" cy="1371600"/>
          </a:xfrm>
          <a:prstGeom prst="rect">
            <a:avLst/>
          </a:prstGeom>
          <a:effectLst/>
        </p:spPr>
        <p:txBody>
          <a:bodyPr vert="horz" lIns="130622" tIns="65311" rIns="130622" bIns="65311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878712"/>
            <a:ext cx="10241280" cy="4169664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875520" y="7406641"/>
            <a:ext cx="40233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r"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E80666-FB37-4B36-9149-507F3B0178E3}" type="datetimeFigureOut">
              <a:rPr lang="en-US" smtClean="0"/>
              <a:pPr/>
              <a:t>3/24/2025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1519" y="7406641"/>
            <a:ext cx="5364482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0" y="7406641"/>
            <a:ext cx="292608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>
              <a:defRPr sz="17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81" r:id="rId1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457177" indent="-457177" algn="r" defTabSz="130622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6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26555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3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83732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75598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67464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985455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377321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808374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265551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696604" indent="-261244" algn="l" defTabSz="1306220" rtl="0" eaLnBrk="1" latinLnBrk="0" hangingPunct="1">
        <a:spcBef>
          <a:spcPct val="20000"/>
        </a:spcBef>
        <a:spcAft>
          <a:spcPts val="429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68463" y="198941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C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Нейробика - гимнастика для мозга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89" y="3954953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Откройте для себя увлекательный мир нейробики – комплекса упражнений, который тренирует ваш мозг так же, как физические упражнения тренируют тело.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514294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Ваш путь к улучшению когнитивных способностей и замедлению старения мозга начинается здесь.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6280190" y="5974556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8" name="Text 4"/>
          <p:cNvSpPr/>
          <p:nvPr/>
        </p:nvSpPr>
        <p:spPr>
          <a:xfrm>
            <a:off x="10681032" y="6337459"/>
            <a:ext cx="3716774" cy="16069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buNone/>
            </a:pPr>
            <a:r>
              <a:rPr lang="ru-RU" sz="1600" dirty="0" smtClean="0"/>
              <a:t>Подготовила: </a:t>
            </a:r>
          </a:p>
          <a:p>
            <a:pPr marL="0" indent="0" algn="r">
              <a:buNone/>
            </a:pPr>
            <a:r>
              <a:rPr lang="ru-RU" sz="1600" dirty="0" smtClean="0"/>
              <a:t>Учитель-логопед</a:t>
            </a:r>
            <a:r>
              <a:rPr lang="ru-RU" sz="1600" dirty="0"/>
              <a:t> </a:t>
            </a:r>
            <a:endParaRPr lang="ru-RU" sz="1600" dirty="0" smtClean="0"/>
          </a:p>
          <a:p>
            <a:pPr marL="0" indent="0" algn="r">
              <a:buNone/>
            </a:pPr>
            <a:r>
              <a:rPr lang="ru-RU" sz="1600" dirty="0" smtClean="0"/>
              <a:t>1 квалификационной категории </a:t>
            </a:r>
          </a:p>
          <a:p>
            <a:pPr marL="0" indent="0" algn="r">
              <a:buNone/>
            </a:pPr>
            <a:r>
              <a:rPr lang="ru-RU" sz="1600" dirty="0" smtClean="0"/>
              <a:t>Клочко Т.А.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89073" y="207818"/>
            <a:ext cx="6567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Муниципальное дошкольное</a:t>
            </a:r>
            <a:r>
              <a:rPr lang="en-US" sz="1200" dirty="0" smtClean="0"/>
              <a:t> </a:t>
            </a:r>
            <a:r>
              <a:rPr lang="ru-RU" sz="1200" dirty="0" smtClean="0"/>
              <a:t>образовательное  учреждение </a:t>
            </a:r>
          </a:p>
          <a:p>
            <a:pPr algn="ctr"/>
            <a:r>
              <a:rPr lang="ru-RU" sz="1200" dirty="0"/>
              <a:t>д</a:t>
            </a:r>
            <a:r>
              <a:rPr lang="ru-RU" sz="1200" dirty="0" smtClean="0"/>
              <a:t>етский сад «Тополек»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496" y="1288473"/>
            <a:ext cx="11741728" cy="5870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337" y="0"/>
            <a:ext cx="11378046" cy="819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320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81" y="935182"/>
            <a:ext cx="13329398" cy="608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24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618" y="207816"/>
            <a:ext cx="9542318" cy="763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07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9482" y="363682"/>
            <a:ext cx="12531436" cy="476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6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Активные</a:t>
            </a:r>
            <a:r>
              <a:rPr lang="ru-RU" sz="66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6600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и</a:t>
            </a:r>
            <a:r>
              <a:rPr lang="ru-RU" sz="66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6600" dirty="0">
                <a:solidFill>
                  <a:srgbClr val="FFC000"/>
                </a:solidFill>
                <a:latin typeface="Times New Roman"/>
                <a:ea typeface="Calibri"/>
                <a:cs typeface="Times New Roman"/>
              </a:rPr>
              <a:t>яркие</a:t>
            </a:r>
            <a:r>
              <a:rPr lang="ru-RU" sz="66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6600" dirty="0">
              <a:latin typeface="Calibri"/>
              <a:ea typeface="Calibri"/>
              <a:cs typeface="Times New Roman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6600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Классные</a:t>
            </a:r>
            <a:r>
              <a:rPr lang="ru-RU" sz="66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6600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и</a:t>
            </a:r>
            <a:r>
              <a:rPr lang="ru-RU" sz="66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6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смелые</a:t>
            </a:r>
            <a:r>
              <a:rPr lang="ru-RU" sz="6600" dirty="0">
                <a:latin typeface="Times New Roman"/>
                <a:ea typeface="Calibri"/>
                <a:cs typeface="Times New Roman"/>
              </a:rPr>
              <a:t> </a:t>
            </a:r>
            <a:endParaRPr lang="ru-RU" sz="6600" dirty="0">
              <a:latin typeface="Calibri"/>
              <a:ea typeface="Calibri"/>
              <a:cs typeface="Times New Roman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6600" dirty="0">
                <a:solidFill>
                  <a:srgbClr val="FFC000"/>
                </a:solidFill>
                <a:latin typeface="Times New Roman"/>
                <a:ea typeface="Calibri"/>
                <a:cs typeface="Times New Roman"/>
              </a:rPr>
              <a:t>Вам</a:t>
            </a:r>
            <a:r>
              <a:rPr lang="ru-RU" sz="66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6600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откроют </a:t>
            </a:r>
            <a:r>
              <a:rPr lang="ru-RU" sz="6600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все </a:t>
            </a:r>
            <a:r>
              <a:rPr lang="ru-RU" sz="6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дороги -</a:t>
            </a:r>
            <a:r>
              <a:rPr lang="ru-RU" sz="6600" dirty="0">
                <a:latin typeface="Times New Roman"/>
                <a:ea typeface="Calibri"/>
                <a:cs typeface="Times New Roman"/>
              </a:rPr>
              <a:t> </a:t>
            </a:r>
            <a:endParaRPr lang="ru-RU" sz="6600" dirty="0">
              <a:latin typeface="Calibri"/>
              <a:ea typeface="Calibri"/>
              <a:cs typeface="Times New Roman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6600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Это</a:t>
            </a:r>
            <a:r>
              <a:rPr lang="ru-RU" sz="66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6600" dirty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ПЕДАГОГИ!</a:t>
            </a:r>
            <a:endParaRPr lang="ru-RU" sz="66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9709" y="5351318"/>
            <a:ext cx="2109355" cy="18911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584863" y="5351318"/>
            <a:ext cx="2036618" cy="18911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234546" y="5351318"/>
            <a:ext cx="2015836" cy="1891146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884228" y="5351318"/>
            <a:ext cx="2057400" cy="189114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1679381" y="5351318"/>
            <a:ext cx="1901537" cy="1891146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8330" y="5595072"/>
            <a:ext cx="1403638" cy="14036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063" y="5112326"/>
            <a:ext cx="2130137" cy="21301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372" y="5419292"/>
            <a:ext cx="1811482" cy="181148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68"/>
          <a:stretch/>
        </p:blipFill>
        <p:spPr>
          <a:xfrm rot="5400000">
            <a:off x="1026535" y="6007678"/>
            <a:ext cx="1635701" cy="81049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5235721"/>
            <a:ext cx="1995053" cy="199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2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9697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5798" y="2902625"/>
            <a:ext cx="11496794" cy="5944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00" b="1" dirty="0">
                <a:solidFill>
                  <a:srgbClr val="403CC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Внедрение нейробики в повседневную жизнь</a:t>
            </a:r>
            <a:endParaRPr lang="en-US" sz="3700" dirty="0"/>
          </a:p>
        </p:txBody>
      </p:sp>
      <p:sp>
        <p:nvSpPr>
          <p:cNvPr id="4" name="Text 1"/>
          <p:cNvSpPr/>
          <p:nvPr/>
        </p:nvSpPr>
        <p:spPr>
          <a:xfrm>
            <a:off x="665798" y="3877389"/>
            <a:ext cx="6506766" cy="6278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900"/>
              </a:lnSpc>
              <a:buNone/>
            </a:pPr>
            <a:r>
              <a:rPr lang="en-US" sz="4900" b="1" dirty="0">
                <a:solidFill>
                  <a:srgbClr val="49495A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15 мин</a:t>
            </a:r>
            <a:endParaRPr lang="en-US" sz="4900" dirty="0"/>
          </a:p>
        </p:txBody>
      </p:sp>
      <p:sp>
        <p:nvSpPr>
          <p:cNvPr id="5" name="Text 2"/>
          <p:cNvSpPr/>
          <p:nvPr/>
        </p:nvSpPr>
        <p:spPr>
          <a:xfrm>
            <a:off x="2730103" y="4742855"/>
            <a:ext cx="2378154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49495A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Ежедневно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665798" y="5154097"/>
            <a:ext cx="6506766" cy="304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dirty="0">
                <a:solidFill>
                  <a:srgbClr val="49495A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Оптимальная продолжительность тренировки мозга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7457837" y="3877389"/>
            <a:ext cx="6506766" cy="6278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900"/>
              </a:lnSpc>
              <a:buNone/>
            </a:pPr>
            <a:r>
              <a:rPr lang="en-US" sz="4900" b="1" dirty="0">
                <a:solidFill>
                  <a:srgbClr val="49495A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5+</a:t>
            </a:r>
            <a:endParaRPr lang="en-US" sz="4900" dirty="0"/>
          </a:p>
        </p:txBody>
      </p:sp>
      <p:sp>
        <p:nvSpPr>
          <p:cNvPr id="8" name="Text 5"/>
          <p:cNvSpPr/>
          <p:nvPr/>
        </p:nvSpPr>
        <p:spPr>
          <a:xfrm>
            <a:off x="9522143" y="4742855"/>
            <a:ext cx="2378154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49495A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Упражнений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7457837" y="5154097"/>
            <a:ext cx="6506766" cy="304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dirty="0">
                <a:solidFill>
                  <a:srgbClr val="49495A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Разнообразное меню ментальных активностей</a:t>
            </a:r>
            <a:endParaRPr lang="en-US" sz="1450" dirty="0"/>
          </a:p>
        </p:txBody>
      </p:sp>
      <p:sp>
        <p:nvSpPr>
          <p:cNvPr id="10" name="Text 7"/>
          <p:cNvSpPr/>
          <p:nvPr/>
        </p:nvSpPr>
        <p:spPr>
          <a:xfrm>
            <a:off x="665798" y="6124099"/>
            <a:ext cx="6506766" cy="6278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900"/>
              </a:lnSpc>
              <a:buNone/>
            </a:pPr>
            <a:r>
              <a:rPr lang="en-US" sz="4900" b="1" dirty="0">
                <a:solidFill>
                  <a:srgbClr val="49495A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30+</a:t>
            </a:r>
            <a:endParaRPr lang="en-US" sz="4900" dirty="0"/>
          </a:p>
        </p:txBody>
      </p:sp>
      <p:sp>
        <p:nvSpPr>
          <p:cNvPr id="11" name="Text 8"/>
          <p:cNvSpPr/>
          <p:nvPr/>
        </p:nvSpPr>
        <p:spPr>
          <a:xfrm>
            <a:off x="2730103" y="6989564"/>
            <a:ext cx="2378154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49495A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Дней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665798" y="7400806"/>
            <a:ext cx="6506766" cy="304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dirty="0">
                <a:solidFill>
                  <a:srgbClr val="49495A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Период формирования устойчивой привычки</a:t>
            </a:r>
            <a:endParaRPr lang="en-US" sz="1450" dirty="0"/>
          </a:p>
        </p:txBody>
      </p:sp>
      <p:sp>
        <p:nvSpPr>
          <p:cNvPr id="13" name="Text 10"/>
          <p:cNvSpPr/>
          <p:nvPr/>
        </p:nvSpPr>
        <p:spPr>
          <a:xfrm>
            <a:off x="7457837" y="6124099"/>
            <a:ext cx="6506766" cy="6278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900"/>
              </a:lnSpc>
              <a:buNone/>
            </a:pPr>
            <a:r>
              <a:rPr lang="en-US" sz="4900" b="1" dirty="0">
                <a:solidFill>
                  <a:srgbClr val="49495A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100%</a:t>
            </a:r>
            <a:endParaRPr lang="en-US" sz="4900" dirty="0"/>
          </a:p>
        </p:txBody>
      </p:sp>
      <p:sp>
        <p:nvSpPr>
          <p:cNvPr id="14" name="Text 11"/>
          <p:cNvSpPr/>
          <p:nvPr/>
        </p:nvSpPr>
        <p:spPr>
          <a:xfrm>
            <a:off x="9522143" y="6989564"/>
            <a:ext cx="2378154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49495A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Результат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7457837" y="7400806"/>
            <a:ext cx="6506766" cy="304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dirty="0">
                <a:solidFill>
                  <a:srgbClr val="49495A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Заметное улучшение когнитивных функций</a:t>
            </a:r>
            <a:endParaRPr lang="en-US" sz="14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5252029" y="793817"/>
            <a:ext cx="6702137" cy="136120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603" y="3077578"/>
            <a:ext cx="2219325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660" y="3349041"/>
            <a:ext cx="811213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31297" y="997367"/>
            <a:ext cx="5943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Я уже об этом знал, но мне было интересно </a:t>
            </a:r>
            <a:endParaRPr lang="ru-RU" sz="28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515" y="574885"/>
            <a:ext cx="2157413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290" y="700299"/>
            <a:ext cx="1811337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127" y="5383148"/>
            <a:ext cx="2098280" cy="208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385" y="5724469"/>
            <a:ext cx="1401763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029" y="3349040"/>
            <a:ext cx="67183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252029" y="5642264"/>
            <a:ext cx="6718300" cy="14839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715000" y="5933209"/>
            <a:ext cx="5725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Мне было очень интересно, я получил много полезной информации. Буду применять в дальнейшей работе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850082" y="3584864"/>
            <a:ext cx="5590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Я многое знал, было не интересно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820231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06455" y="748143"/>
            <a:ext cx="5860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</a:rPr>
              <a:t>КОНТАКТЫ</a:t>
            </a:r>
            <a:endParaRPr lang="ru-RU" sz="4400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068" y="2034885"/>
            <a:ext cx="1195387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81204" y="2294152"/>
            <a:ext cx="6619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8-950-108-52-77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4" t="8110" r="15839" b="8770"/>
          <a:stretch/>
        </p:blipFill>
        <p:spPr bwMode="auto">
          <a:xfrm>
            <a:off x="3227676" y="3394073"/>
            <a:ext cx="962169" cy="904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81204" y="3553688"/>
            <a:ext cx="3896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ID: 789074627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676" y="4641345"/>
            <a:ext cx="962169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65568" y="4809153"/>
            <a:ext cx="5049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tanya.klochko.99@mail.ru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30" t="50345" r="25369" b="32727"/>
          <a:stretch/>
        </p:blipFill>
        <p:spPr bwMode="auto">
          <a:xfrm>
            <a:off x="3025053" y="5811400"/>
            <a:ext cx="1367414" cy="1328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03173" y="6060123"/>
            <a:ext cx="5974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Личная страница с дополнительной информацией по теме «</a:t>
            </a:r>
            <a:r>
              <a:rPr lang="ru-RU" sz="2400" dirty="0" err="1" smtClean="0">
                <a:solidFill>
                  <a:srgbClr val="002060"/>
                </a:solidFill>
              </a:rPr>
              <a:t>Нейробика</a:t>
            </a:r>
            <a:r>
              <a:rPr lang="ru-RU" sz="2400" dirty="0" smtClean="0">
                <a:solidFill>
                  <a:srgbClr val="002060"/>
                </a:solidFill>
              </a:rPr>
              <a:t>»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30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55227" y="3456255"/>
            <a:ext cx="3761509" cy="83099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Здоровьесберегающие технологии 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106631" y="3571508"/>
            <a:ext cx="311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Дыхательная гимнастика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93617" y="4276860"/>
            <a:ext cx="354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Пальчиковая гимнастика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0245436" y="3502421"/>
            <a:ext cx="3564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Игротерапия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764982" y="4045618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Нейропсихологические упражнение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4" y="0"/>
            <a:ext cx="4790208" cy="3592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3" y="4636943"/>
            <a:ext cx="4790209" cy="3592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5" t="17553" r="10924" b="11216"/>
          <a:stretch/>
        </p:blipFill>
        <p:spPr>
          <a:xfrm>
            <a:off x="9518072" y="-13947"/>
            <a:ext cx="4675909" cy="3516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072" y="4672012"/>
            <a:ext cx="4696691" cy="3522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429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06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10"/>
          <a:stretch/>
        </p:blipFill>
        <p:spPr>
          <a:xfrm>
            <a:off x="7419108" y="4214215"/>
            <a:ext cx="6761019" cy="46657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30138" y="1288473"/>
            <a:ext cx="10744200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7200" dirty="0" smtClean="0">
                <a:solidFill>
                  <a:srgbClr val="002060"/>
                </a:solidFill>
              </a:rPr>
              <a:t>НЕЙРОПЛАСТИЧНОСТЬ</a:t>
            </a:r>
            <a:r>
              <a:rPr lang="ru-RU" sz="7200" dirty="0" smtClean="0"/>
              <a:t> </a:t>
            </a:r>
            <a:endParaRPr lang="ru-RU" sz="7200" dirty="0"/>
          </a:p>
        </p:txBody>
      </p:sp>
      <p:sp>
        <p:nvSpPr>
          <p:cNvPr id="5" name="TextBox 4"/>
          <p:cNvSpPr txBox="1"/>
          <p:nvPr/>
        </p:nvSpPr>
        <p:spPr>
          <a:xfrm>
            <a:off x="3470563" y="2982190"/>
            <a:ext cx="7329053" cy="10156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002060"/>
                </a:solidFill>
              </a:rPr>
              <a:t>НЕЙРОБИКА</a:t>
            </a:r>
            <a:endParaRPr lang="ru-RU" sz="6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20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8731" y="1962421"/>
            <a:ext cx="10276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002060"/>
                </a:solidFill>
              </a:rPr>
              <a:t>Что такое «</a:t>
            </a:r>
            <a:r>
              <a:rPr lang="ru-RU" sz="5400" dirty="0" err="1">
                <a:solidFill>
                  <a:srgbClr val="002060"/>
                </a:solidFill>
              </a:rPr>
              <a:t>Н</a:t>
            </a:r>
            <a:r>
              <a:rPr lang="ru-RU" sz="5400" dirty="0" err="1" smtClean="0">
                <a:solidFill>
                  <a:srgbClr val="002060"/>
                </a:solidFill>
              </a:rPr>
              <a:t>ейробика</a:t>
            </a:r>
            <a:r>
              <a:rPr lang="ru-RU" sz="5400" dirty="0" smtClean="0">
                <a:solidFill>
                  <a:srgbClr val="002060"/>
                </a:solidFill>
              </a:rPr>
              <a:t>»?</a:t>
            </a:r>
            <a:endParaRPr lang="ru-RU" sz="5400" dirty="0">
              <a:solidFill>
                <a:srgbClr val="00206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748" y="3806992"/>
            <a:ext cx="6776806" cy="36582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971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428869"/>
            <a:ext cx="651105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C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Что такое нейробика?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477810"/>
            <a:ext cx="3664863" cy="2410897"/>
          </a:xfrm>
          <a:prstGeom prst="roundRect">
            <a:avLst>
              <a:gd name="adj" fmla="val 379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5" name="Text 2"/>
          <p:cNvSpPr/>
          <p:nvPr/>
        </p:nvSpPr>
        <p:spPr>
          <a:xfrm>
            <a:off x="6514624" y="271224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9495A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Определение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14624" y="3202662"/>
            <a:ext cx="319599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Система умственных упражнений, направленных на создание новых нейронных связей в мозге.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867" y="2477810"/>
            <a:ext cx="3664863" cy="2410897"/>
          </a:xfrm>
          <a:prstGeom prst="roundRect">
            <a:avLst>
              <a:gd name="adj" fmla="val 379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8" name="Text 5"/>
          <p:cNvSpPr/>
          <p:nvPr/>
        </p:nvSpPr>
        <p:spPr>
          <a:xfrm>
            <a:off x="10406301" y="271224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9495A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История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406301" y="3202662"/>
            <a:ext cx="319599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Разработана нейробиологом Лоренсом Катцем в конце XX века как метод активации мозга.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115520"/>
            <a:ext cx="7556421" cy="1685092"/>
          </a:xfrm>
          <a:prstGeom prst="roundRect">
            <a:avLst>
              <a:gd name="adj" fmla="val 543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11" name="Text 8"/>
          <p:cNvSpPr/>
          <p:nvPr/>
        </p:nvSpPr>
        <p:spPr>
          <a:xfrm>
            <a:off x="6514624" y="534995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9495A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Назначение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14624" y="5840373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Комплекс стимулирует мозг через необычные сенсорные переживания и неожиданные действия.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68885" y="261402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C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Польза нейробики</a:t>
            </a:r>
            <a:endParaRPr lang="en-US" sz="4450" dirty="0"/>
          </a:p>
        </p:txBody>
      </p:sp>
      <p:sp>
        <p:nvSpPr>
          <p:cNvPr id="6" name="Text 2"/>
          <p:cNvSpPr/>
          <p:nvPr/>
        </p:nvSpPr>
        <p:spPr>
          <a:xfrm>
            <a:off x="5088255" y="2714268"/>
            <a:ext cx="567666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1" name="Text 5"/>
          <p:cNvSpPr/>
          <p:nvPr/>
        </p:nvSpPr>
        <p:spPr>
          <a:xfrm>
            <a:off x="5895261" y="4077890"/>
            <a:ext cx="516540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6" name="Text 8"/>
          <p:cNvSpPr/>
          <p:nvPr/>
        </p:nvSpPr>
        <p:spPr>
          <a:xfrm>
            <a:off x="6702266" y="5441513"/>
            <a:ext cx="6350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20" name="Text 10"/>
          <p:cNvSpPr/>
          <p:nvPr/>
        </p:nvSpPr>
        <p:spPr>
          <a:xfrm>
            <a:off x="7509272" y="6314718"/>
            <a:ext cx="329374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2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87325" y="712730"/>
            <a:ext cx="3553689" cy="111493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 1"/>
          <p:cNvSpPr/>
          <p:nvPr/>
        </p:nvSpPr>
        <p:spPr>
          <a:xfrm>
            <a:off x="347585" y="1093033"/>
            <a:ext cx="343316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9495A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Творческое мышление</a:t>
            </a:r>
            <a:endParaRPr lang="en-US" sz="2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827" y="4440793"/>
            <a:ext cx="3627437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4"/>
          <p:cNvSpPr/>
          <p:nvPr/>
        </p:nvSpPr>
        <p:spPr>
          <a:xfrm>
            <a:off x="3074829" y="4774783"/>
            <a:ext cx="377249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9495A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Концентрация внимания</a:t>
            </a:r>
            <a:endParaRPr lang="en-US" sz="2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271" y="4440792"/>
            <a:ext cx="3627437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7"/>
          <p:cNvSpPr/>
          <p:nvPr/>
        </p:nvSpPr>
        <p:spPr>
          <a:xfrm>
            <a:off x="8678482" y="4774783"/>
            <a:ext cx="114198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9495A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Память</a:t>
            </a:r>
            <a:endParaRPr lang="en-US" sz="22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449" y="704846"/>
            <a:ext cx="3627437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11"/>
          <p:cNvSpPr/>
          <p:nvPr/>
        </p:nvSpPr>
        <p:spPr>
          <a:xfrm>
            <a:off x="10275812" y="877020"/>
            <a:ext cx="4218709" cy="7863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49495A"/>
                </a:solidFill>
                <a:latin typeface="Lato Bold"/>
                <a:ea typeface="Lato Bold"/>
                <a:cs typeface="Lato" pitchFamily="34" charset="-120"/>
              </a:rPr>
              <a:t>Профилактика</a:t>
            </a:r>
            <a:r>
              <a:rPr lang="en-US" sz="2000" b="1" dirty="0">
                <a:solidFill>
                  <a:srgbClr val="49495A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возрастных </a:t>
            </a:r>
            <a:endParaRPr lang="ru-RU" sz="2000" b="1" dirty="0">
              <a:solidFill>
                <a:srgbClr val="49495A"/>
              </a:solidFill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marL="0" indent="0" algn="ctr">
              <a:lnSpc>
                <a:spcPts val="2850"/>
              </a:lnSpc>
              <a:buNone/>
            </a:pPr>
            <a:r>
              <a:rPr lang="en-US" sz="2000" b="1" dirty="0" err="1" smtClean="0">
                <a:solidFill>
                  <a:srgbClr val="49495A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изменений</a:t>
            </a:r>
            <a:r>
              <a:rPr lang="en-US" sz="2000" b="1" dirty="0" smtClean="0">
                <a:solidFill>
                  <a:srgbClr val="49495A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2000" b="1" dirty="0">
                <a:solidFill>
                  <a:srgbClr val="49495A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мозга</a:t>
            </a:r>
            <a:endParaRPr lang="en-US" sz="2000" b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85" y="1845104"/>
            <a:ext cx="3433167" cy="2171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247" y="5615763"/>
            <a:ext cx="3448595" cy="2335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290" y="5622964"/>
            <a:ext cx="3551397" cy="2340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449" y="1863491"/>
            <a:ext cx="3627438" cy="2232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81514"/>
            <a:ext cx="667345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1048941" y="1730454"/>
            <a:ext cx="30480" cy="5817513"/>
          </a:xfrm>
          <a:prstGeom prst="roundRect">
            <a:avLst>
              <a:gd name="adj" fmla="val 30000"/>
            </a:avLst>
          </a:prstGeom>
          <a:solidFill>
            <a:srgbClr val="D0CED9"/>
          </a:solidFill>
          <a:ln/>
        </p:spPr>
      </p:sp>
      <p:sp>
        <p:nvSpPr>
          <p:cNvPr id="5" name="Shape 2"/>
          <p:cNvSpPr/>
          <p:nvPr/>
        </p:nvSpPr>
        <p:spPr>
          <a:xfrm>
            <a:off x="1273612" y="2225516"/>
            <a:ext cx="680442" cy="30480"/>
          </a:xfrm>
          <a:prstGeom prst="roundRect">
            <a:avLst>
              <a:gd name="adj" fmla="val 30000"/>
            </a:avLst>
          </a:prstGeom>
          <a:solidFill>
            <a:srgbClr val="D0CED9"/>
          </a:solidFill>
          <a:ln/>
        </p:spPr>
      </p:sp>
      <p:sp>
        <p:nvSpPr>
          <p:cNvPr id="6" name="Shape 3"/>
          <p:cNvSpPr/>
          <p:nvPr/>
        </p:nvSpPr>
        <p:spPr>
          <a:xfrm>
            <a:off x="793790" y="1985605"/>
            <a:ext cx="510302" cy="510302"/>
          </a:xfrm>
          <a:prstGeom prst="roundRect">
            <a:avLst>
              <a:gd name="adj" fmla="val 1792"/>
            </a:avLst>
          </a:prstGeom>
          <a:solidFill>
            <a:srgbClr val="EAE8F3"/>
          </a:solidFill>
          <a:ln w="7620">
            <a:solidFill>
              <a:srgbClr val="D0CED9"/>
            </a:solidFill>
            <a:prstDash val="solid"/>
          </a:ln>
          <a:effectLst>
            <a:outerShdw dist="20320" dir="2700000" algn="bl" rotWithShape="0">
              <a:srgbClr val="D0CED9">
                <a:alpha val="100000"/>
              </a:srgbClr>
            </a:outerShdw>
          </a:effectLst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60" y="2028111"/>
            <a:ext cx="340162" cy="42529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183011" y="1957268"/>
            <a:ext cx="550687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sz="2200" b="1" dirty="0" smtClean="0">
                <a:solidFill>
                  <a:srgbClr val="49495A"/>
                </a:solidFill>
                <a:ea typeface="Lato Bold" pitchFamily="34" charset="-122"/>
              </a:rPr>
              <a:t>Первый блок: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2183011" y="2447687"/>
            <a:ext cx="61671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ru-RU" sz="1750" dirty="0">
                <a:solidFill>
                  <a:srgbClr val="49495A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В</a:t>
            </a:r>
            <a:r>
              <a:rPr lang="ru-RU" sz="1750" dirty="0" smtClean="0">
                <a:solidFill>
                  <a:srgbClr val="49495A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ключает упражнения, увеличивающие тонус коры головного мозга (дыхательные упражнения, массаж биологически-активных точек)</a:t>
            </a:r>
            <a:endParaRPr lang="en-US" sz="1750" dirty="0"/>
          </a:p>
        </p:txBody>
      </p:sp>
      <p:sp>
        <p:nvSpPr>
          <p:cNvPr id="10" name="Shape 6"/>
          <p:cNvSpPr/>
          <p:nvPr/>
        </p:nvSpPr>
        <p:spPr>
          <a:xfrm>
            <a:off x="1273612" y="4122182"/>
            <a:ext cx="680442" cy="30480"/>
          </a:xfrm>
          <a:prstGeom prst="roundRect">
            <a:avLst>
              <a:gd name="adj" fmla="val 30000"/>
            </a:avLst>
          </a:prstGeom>
          <a:solidFill>
            <a:srgbClr val="D0CED9"/>
          </a:solidFill>
          <a:ln/>
        </p:spPr>
      </p:sp>
      <p:sp>
        <p:nvSpPr>
          <p:cNvPr id="11" name="Shape 7"/>
          <p:cNvSpPr/>
          <p:nvPr/>
        </p:nvSpPr>
        <p:spPr>
          <a:xfrm>
            <a:off x="793790" y="3882271"/>
            <a:ext cx="510302" cy="510302"/>
          </a:xfrm>
          <a:prstGeom prst="roundRect">
            <a:avLst>
              <a:gd name="adj" fmla="val 1792"/>
            </a:avLst>
          </a:prstGeom>
          <a:solidFill>
            <a:srgbClr val="EAE8F3"/>
          </a:solidFill>
          <a:ln w="7620">
            <a:solidFill>
              <a:srgbClr val="D0CED9"/>
            </a:solidFill>
            <a:prstDash val="solid"/>
          </a:ln>
          <a:effectLst>
            <a:outerShdw dist="20320" dir="2700000" algn="bl" rotWithShape="0">
              <a:srgbClr val="D0CED9">
                <a:alpha val="100000"/>
              </a:srgbClr>
            </a:outerShdw>
          </a:effectLst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860" y="3924776"/>
            <a:ext cx="340162" cy="425291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2183011" y="3853934"/>
            <a:ext cx="616719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sz="2200" b="1" dirty="0" smtClean="0">
                <a:solidFill>
                  <a:srgbClr val="49495A"/>
                </a:solidFill>
                <a:ea typeface="Lato Bold" pitchFamily="34" charset="-122"/>
              </a:rPr>
              <a:t>Второй блок: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2183011" y="4350067"/>
            <a:ext cx="61671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ru-RU" sz="1750" dirty="0">
                <a:solidFill>
                  <a:srgbClr val="49495A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В</a:t>
            </a:r>
            <a:r>
              <a:rPr lang="ru-RU" sz="1750" dirty="0" smtClean="0">
                <a:solidFill>
                  <a:srgbClr val="49495A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ключает упражнения, улучшающие возможности приёма и переработки информации. </a:t>
            </a:r>
            <a:endParaRPr lang="en-US" sz="1750" dirty="0"/>
          </a:p>
        </p:txBody>
      </p:sp>
      <p:sp>
        <p:nvSpPr>
          <p:cNvPr id="15" name="Shape 10"/>
          <p:cNvSpPr/>
          <p:nvPr/>
        </p:nvSpPr>
        <p:spPr>
          <a:xfrm>
            <a:off x="1273612" y="6373178"/>
            <a:ext cx="680442" cy="30480"/>
          </a:xfrm>
          <a:prstGeom prst="roundRect">
            <a:avLst>
              <a:gd name="adj" fmla="val 30000"/>
            </a:avLst>
          </a:prstGeom>
          <a:solidFill>
            <a:srgbClr val="D0CED9"/>
          </a:solidFill>
          <a:ln/>
        </p:spPr>
      </p:sp>
      <p:sp>
        <p:nvSpPr>
          <p:cNvPr id="16" name="Shape 11"/>
          <p:cNvSpPr/>
          <p:nvPr/>
        </p:nvSpPr>
        <p:spPr>
          <a:xfrm>
            <a:off x="793790" y="6133267"/>
            <a:ext cx="510302" cy="510302"/>
          </a:xfrm>
          <a:prstGeom prst="roundRect">
            <a:avLst>
              <a:gd name="adj" fmla="val 1792"/>
            </a:avLst>
          </a:prstGeom>
          <a:solidFill>
            <a:srgbClr val="EAE8F3"/>
          </a:solidFill>
          <a:ln w="7620">
            <a:solidFill>
              <a:srgbClr val="D0CED9"/>
            </a:solidFill>
            <a:prstDash val="solid"/>
          </a:ln>
          <a:effectLst>
            <a:outerShdw dist="20320" dir="2700000" algn="bl" rotWithShape="0">
              <a:srgbClr val="D0CED9">
                <a:alpha val="100000"/>
              </a:srgbClr>
            </a:outerShdw>
          </a:effectLst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860" y="6175772"/>
            <a:ext cx="340162" cy="425291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2183011" y="5933231"/>
            <a:ext cx="512897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sz="2200" b="1" dirty="0" smtClean="0">
                <a:solidFill>
                  <a:srgbClr val="49495A"/>
                </a:solidFill>
                <a:latin typeface="Lato Bold" pitchFamily="34" charset="0"/>
              </a:rPr>
              <a:t>Третий блок:</a:t>
            </a:r>
            <a:endParaRPr lang="en-US" sz="2200" dirty="0"/>
          </a:p>
        </p:txBody>
      </p:sp>
      <p:sp>
        <p:nvSpPr>
          <p:cNvPr id="19" name="Text 13"/>
          <p:cNvSpPr/>
          <p:nvPr/>
        </p:nvSpPr>
        <p:spPr>
          <a:xfrm>
            <a:off x="2183011" y="6403658"/>
            <a:ext cx="61671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ru-RU" sz="1750" dirty="0">
                <a:solidFill>
                  <a:srgbClr val="49495A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С</a:t>
            </a:r>
            <a:r>
              <a:rPr lang="ru-RU" sz="1750" dirty="0" smtClean="0">
                <a:solidFill>
                  <a:srgbClr val="49495A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одержит упражнения, улучшающие контроль и регуляцию деятельности (движения и позы перекрёстного характера). </a:t>
            </a:r>
            <a:endParaRPr lang="en-US" sz="175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93790" y="526105"/>
            <a:ext cx="780534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Комплексы упражнений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</a:rPr>
              <a:t>нейробики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 всегда 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делятся на три блока: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461" y="837206"/>
            <a:ext cx="6899567" cy="739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0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83" y="533184"/>
            <a:ext cx="12389851" cy="6969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67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498</TotalTime>
  <Words>290</Words>
  <Application>Microsoft Office PowerPoint</Application>
  <PresentationFormat>Произвольный</PresentationFormat>
  <Paragraphs>68</Paragraphs>
  <Slides>16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Calibri</vt:lpstr>
      <vt:lpstr>Georgia</vt:lpstr>
      <vt:lpstr>Trebuchet MS</vt:lpstr>
      <vt:lpstr>Lato Bold</vt:lpstr>
      <vt:lpstr>Times New Roman</vt:lpstr>
      <vt:lpstr>Lato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User Windows</cp:lastModifiedBy>
  <cp:revision>37</cp:revision>
  <dcterms:created xsi:type="dcterms:W3CDTF">2025-03-20T07:39:50Z</dcterms:created>
  <dcterms:modified xsi:type="dcterms:W3CDTF">2025-03-24T12:45:47Z</dcterms:modified>
</cp:coreProperties>
</file>